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9" r:id="rId2"/>
    <p:sldId id="260" r:id="rId3"/>
    <p:sldId id="258" r:id="rId4"/>
    <p:sldId id="261" r:id="rId5"/>
    <p:sldId id="262" r:id="rId6"/>
    <p:sldId id="264" r:id="rId7"/>
    <p:sldId id="265" r:id="rId8"/>
    <p:sldId id="267" r:id="rId9"/>
    <p:sldId id="266" r:id="rId10"/>
    <p:sldId id="263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6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65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4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3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6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2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3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2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7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4/8/22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364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819EFE0-C528-414F-A76F-BFCA99E25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591EEA-2945-4D41-8E6E-CB1CEDBB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C206D-8E78-0448-BD4F-7BDBA172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082" y="3553695"/>
            <a:ext cx="7311973" cy="15938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Zero-Knowledge Proof</a:t>
            </a:r>
          </a:p>
        </p:txBody>
      </p:sp>
      <p:grpSp>
        <p:nvGrpSpPr>
          <p:cNvPr id="35" name="Decorative Circles">
            <a:extLst>
              <a:ext uri="{FF2B5EF4-FFF2-40B4-BE49-F238E27FC236}">
                <a16:creationId xmlns:a16="http://schemas.microsoft.com/office/drawing/2014/main" id="{531B6EAA-A594-4F51-BED7-7A9C42D4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4277" y="956155"/>
            <a:ext cx="9049452" cy="1836961"/>
            <a:chOff x="374277" y="956155"/>
            <a:chExt cx="9049452" cy="183696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2F90FEB-914A-4D22-8705-854B4974E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06096" y="1977248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C717B56-8B40-4AA9-A987-BDCAB8B54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68530" y="95615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EC8EC4-2C54-4975-ADFB-F90CC65C8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0362" y="23544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601B462-2C01-4E17-925B-1090B157B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4277" y="190115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6060B23-EF2B-44D0-9B30-499BD4D34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012" y="2326675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Oval 3">
            <a:extLst>
              <a:ext uri="{FF2B5EF4-FFF2-40B4-BE49-F238E27FC236}">
                <a16:creationId xmlns:a16="http://schemas.microsoft.com/office/drawing/2014/main" id="{F842A3FA-BE9C-4241-A8C9-AACE4A04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665048" y="0"/>
            <a:ext cx="4408870" cy="2474031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B2965F9-94B5-4281-803E-214FFC2D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832" t="48467" r="13582" b="10444"/>
          <a:stretch/>
        </p:blipFill>
        <p:spPr>
          <a:xfrm>
            <a:off x="688614" y="0"/>
            <a:ext cx="4368276" cy="2507327"/>
          </a:xfrm>
          <a:prstGeom prst="rect">
            <a:avLst/>
          </a:prstGeom>
        </p:spPr>
      </p:pic>
      <p:sp>
        <p:nvSpPr>
          <p:cNvPr id="46" name="Oval 2">
            <a:extLst>
              <a:ext uri="{FF2B5EF4-FFF2-40B4-BE49-F238E27FC236}">
                <a16:creationId xmlns:a16="http://schemas.microsoft.com/office/drawing/2014/main" id="{FD6FF57B-7FE7-4B12-BA97-C8578B140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330035" y="0"/>
            <a:ext cx="2861965" cy="3133761"/>
          </a:xfrm>
          <a:custGeom>
            <a:avLst/>
            <a:gdLst>
              <a:gd name="connsiteX0" fmla="*/ 152193 w 2976254"/>
              <a:gd name="connsiteY0" fmla="*/ 0 h 3258904"/>
              <a:gd name="connsiteX1" fmla="*/ 2976254 w 2976254"/>
              <a:gd name="connsiteY1" fmla="*/ 0 h 3258904"/>
              <a:gd name="connsiteX2" fmla="*/ 2976254 w 2976254"/>
              <a:gd name="connsiteY2" fmla="*/ 3192289 h 3258904"/>
              <a:gd name="connsiteX3" fmla="*/ 2908439 w 2976254"/>
              <a:gd name="connsiteY3" fmla="*/ 3209726 h 3258904"/>
              <a:gd name="connsiteX4" fmla="*/ 2420603 w 2976254"/>
              <a:gd name="connsiteY4" fmla="*/ 3258904 h 3258904"/>
              <a:gd name="connsiteX5" fmla="*/ 0 w 2976254"/>
              <a:gd name="connsiteY5" fmla="*/ 838301 h 3258904"/>
              <a:gd name="connsiteX6" fmla="*/ 108826 w 2976254"/>
              <a:gd name="connsiteY6" fmla="*/ 118488 h 325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254" h="3258904">
                <a:moveTo>
                  <a:pt x="152193" y="0"/>
                </a:moveTo>
                <a:lnTo>
                  <a:pt x="2976254" y="0"/>
                </a:lnTo>
                <a:lnTo>
                  <a:pt x="2976254" y="3192289"/>
                </a:lnTo>
                <a:lnTo>
                  <a:pt x="2908439" y="3209726"/>
                </a:lnTo>
                <a:cubicBezTo>
                  <a:pt x="2750864" y="3241971"/>
                  <a:pt x="2587711" y="3258904"/>
                  <a:pt x="2420603" y="3258904"/>
                </a:cubicBezTo>
                <a:cubicBezTo>
                  <a:pt x="1083741" y="3258904"/>
                  <a:pt x="0" y="2175163"/>
                  <a:pt x="0" y="838301"/>
                </a:cubicBezTo>
                <a:cubicBezTo>
                  <a:pt x="0" y="587639"/>
                  <a:pt x="38100" y="345877"/>
                  <a:pt x="108826" y="1184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Oval 1">
            <a:extLst>
              <a:ext uri="{FF2B5EF4-FFF2-40B4-BE49-F238E27FC236}">
                <a16:creationId xmlns:a16="http://schemas.microsoft.com/office/drawing/2014/main" id="{31BAB069-4689-435C-B7B3-4DE5327A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19078"/>
            <a:ext cx="3186814" cy="3638922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717C63F-F2F7-4D7B-92D5-20B7FF760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03888" y="55816"/>
            <a:ext cx="3436359" cy="3436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afe">
            <a:extLst>
              <a:ext uri="{FF2B5EF4-FFF2-40B4-BE49-F238E27FC236}">
                <a16:creationId xmlns:a16="http://schemas.microsoft.com/office/drawing/2014/main" id="{DB6E4992-F856-B8FA-7E3A-8705BC991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3376" y="684386"/>
            <a:ext cx="2192233" cy="2192233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377F711-29D1-4612-BEB3-DE322E7F7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5645" t="40429" r="11429" b="10303"/>
          <a:stretch/>
        </p:blipFill>
        <p:spPr>
          <a:xfrm rot="5400000">
            <a:off x="9144391" y="108985"/>
            <a:ext cx="3156594" cy="293862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56FAE9F7-9291-4659-BF14-E00CC12FA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8417" y="3922934"/>
            <a:ext cx="2798544" cy="27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6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C2C5-A503-554B-9CFA-1248B512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35ECA7-8E13-154F-A10E-69473E88A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412" y="1950244"/>
            <a:ext cx="8661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35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6DFF-B8B9-1542-A178-87A432A0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coloring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99DB6E-F1DE-3947-83E3-613C74A67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943" y="1825625"/>
            <a:ext cx="97163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2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3F04-6EA0-724F-B359-F2C24852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coloring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20130E-61EA-5049-A87E-68E0B700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12" y="2331244"/>
            <a:ext cx="91186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4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9FE6-8D9B-7544-86E4-C72BEBF7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578CE-05D4-2F48-A6BC-55FD57E3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arenR"/>
            </a:pPr>
            <a:r>
              <a:rPr lang="en-CA" dirty="0"/>
              <a:t>Investigation on different types of cipher</a:t>
            </a:r>
          </a:p>
          <a:p>
            <a:pPr lvl="1"/>
            <a:r>
              <a:rPr lang="en-CA" dirty="0"/>
              <a:t>including One-time Pad, Stream Cipher, Block Cipher</a:t>
            </a:r>
          </a:p>
          <a:p>
            <a:pPr marL="457200" lvl="0" indent="-457200">
              <a:buFont typeface="+mj-lt"/>
              <a:buAutoNum type="arabicParenR"/>
            </a:pPr>
            <a:r>
              <a:rPr lang="en-CA" dirty="0"/>
              <a:t>Investigation on encryption algos</a:t>
            </a:r>
          </a:p>
          <a:p>
            <a:pPr lvl="1"/>
            <a:r>
              <a:rPr lang="en-CA" dirty="0"/>
              <a:t>including DES, AES, RSA, PKE, SKE, cryptographic hashes, Diffie-Hellman Ratchet, Double ratchet</a:t>
            </a:r>
          </a:p>
          <a:p>
            <a:pPr marL="457200" lvl="0" indent="-457200">
              <a:buFont typeface="+mj-lt"/>
              <a:buAutoNum type="arabicParenR"/>
            </a:pPr>
            <a:r>
              <a:rPr lang="en-CA" dirty="0"/>
              <a:t>Investigation on key exchange approaches</a:t>
            </a:r>
          </a:p>
          <a:p>
            <a:pPr lvl="1"/>
            <a:r>
              <a:rPr lang="en-CA" dirty="0"/>
              <a:t>including Diffie-Hellman, PKI and SSL/TLS</a:t>
            </a:r>
          </a:p>
          <a:p>
            <a:pPr marL="457200" lvl="0" indent="-457200">
              <a:buFont typeface="+mj-lt"/>
              <a:buAutoNum type="arabicParenR"/>
            </a:pPr>
            <a:r>
              <a:rPr lang="en-CA" dirty="0"/>
              <a:t>Investigation on basic Zero-Knowledge proof algo with scenarios:</a:t>
            </a:r>
          </a:p>
          <a:p>
            <a:pPr lvl="1"/>
            <a:r>
              <a:rPr lang="en-CA" dirty="0"/>
              <a:t>ZKP of discrete log</a:t>
            </a:r>
          </a:p>
          <a:p>
            <a:pPr lvl="1"/>
            <a:r>
              <a:rPr lang="en-CA" dirty="0"/>
              <a:t>ZKP of 3-coloring</a:t>
            </a:r>
          </a:p>
          <a:p>
            <a:pPr lvl="1"/>
            <a:r>
              <a:rPr lang="en-CA" dirty="0"/>
              <a:t>Non-Interactive ZKP</a:t>
            </a:r>
          </a:p>
          <a:p>
            <a:pPr lvl="1"/>
            <a:r>
              <a:rPr lang="en-CA" dirty="0"/>
              <a:t>Blind Signature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84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9FE6-8D9B-7544-86E4-C72BEBF7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 </a:t>
            </a:r>
            <a:r>
              <a:rPr lang="en-US" dirty="0" err="1"/>
              <a:t>con’d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578CE-05D4-2F48-A6BC-55FD57E3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arenR" startAt="5"/>
            </a:pPr>
            <a:r>
              <a:rPr lang="en-CA" dirty="0"/>
              <a:t>Investigation on three improved ZKP algos: </a:t>
            </a:r>
          </a:p>
          <a:p>
            <a:pPr marL="457200" lvl="1" indent="0">
              <a:buNone/>
            </a:pPr>
            <a:r>
              <a:rPr lang="en-CA" dirty="0"/>
              <a:t>three new strongly deniable key exchange protocols—DAKEZ, ZDH, and XZDH</a:t>
            </a:r>
          </a:p>
          <a:p>
            <a:pPr lvl="1"/>
            <a:r>
              <a:rPr lang="en-CA" dirty="0"/>
              <a:t>DAKEZ:	</a:t>
            </a:r>
            <a:r>
              <a:rPr lang="en-CA" u="sng" dirty="0"/>
              <a:t>DAKE</a:t>
            </a:r>
            <a:r>
              <a:rPr lang="en-CA" dirty="0"/>
              <a:t> with </a:t>
            </a:r>
            <a:r>
              <a:rPr lang="en-CA" u="sng" dirty="0"/>
              <a:t>Z</a:t>
            </a:r>
            <a:r>
              <a:rPr lang="en-CA" dirty="0"/>
              <a:t>ero-knowledge</a:t>
            </a:r>
          </a:p>
          <a:p>
            <a:pPr lvl="1"/>
            <a:r>
              <a:rPr lang="en-CA" dirty="0"/>
              <a:t>ZDH:	</a:t>
            </a:r>
            <a:r>
              <a:rPr lang="en-CA" u="sng" dirty="0"/>
              <a:t>Z</a:t>
            </a:r>
            <a:r>
              <a:rPr lang="en-CA" dirty="0"/>
              <a:t>ero-knowledge </a:t>
            </a:r>
            <a:r>
              <a:rPr lang="en-CA" u="sng" dirty="0"/>
              <a:t>D</a:t>
            </a:r>
            <a:r>
              <a:rPr lang="en-CA" dirty="0"/>
              <a:t>iffie-</a:t>
            </a:r>
            <a:r>
              <a:rPr lang="en-CA" u="sng" dirty="0"/>
              <a:t>H</a:t>
            </a:r>
            <a:r>
              <a:rPr lang="en-CA" dirty="0"/>
              <a:t>ellman</a:t>
            </a:r>
          </a:p>
          <a:p>
            <a:pPr lvl="1"/>
            <a:r>
              <a:rPr lang="en-CA" dirty="0"/>
              <a:t>XZDH:	e</a:t>
            </a:r>
            <a:r>
              <a:rPr lang="en-CA" u="sng" dirty="0"/>
              <a:t>X</a:t>
            </a:r>
            <a:r>
              <a:rPr lang="en-CA" dirty="0"/>
              <a:t>tended </a:t>
            </a:r>
            <a:r>
              <a:rPr lang="en-CA" u="sng" dirty="0"/>
              <a:t>Z</a:t>
            </a:r>
            <a:r>
              <a:rPr lang="en-CA" dirty="0"/>
              <a:t>ero-knowledge </a:t>
            </a:r>
            <a:r>
              <a:rPr lang="en-CA" u="sng" dirty="0"/>
              <a:t>D</a:t>
            </a:r>
            <a:r>
              <a:rPr lang="en-CA" dirty="0"/>
              <a:t>iffie-</a:t>
            </a:r>
            <a:r>
              <a:rPr lang="en-CA" u="sng" dirty="0"/>
              <a:t>H</a:t>
            </a:r>
            <a:r>
              <a:rPr lang="en-CA" dirty="0"/>
              <a:t>ellman</a:t>
            </a:r>
          </a:p>
          <a:p>
            <a:pPr marL="457200" lvl="0" indent="-457200">
              <a:buFont typeface="+mj-lt"/>
              <a:buAutoNum type="arabicParenR" startAt="6"/>
            </a:pPr>
            <a:r>
              <a:rPr lang="en-CA" dirty="0"/>
              <a:t>Initial implementation of DAKEZ (not fully finished)</a:t>
            </a:r>
            <a:endParaRPr lang="en-US" dirty="0"/>
          </a:p>
          <a:p>
            <a:pPr marL="457200" lvl="0" indent="-457200">
              <a:buFont typeface="+mj-lt"/>
              <a:buAutoNum type="arabicParenR" startAt="6"/>
            </a:pPr>
            <a:r>
              <a:rPr lang="en-US" dirty="0"/>
              <a:t>Tests</a:t>
            </a:r>
          </a:p>
          <a:p>
            <a:pPr marL="457200" lvl="0" indent="-457200">
              <a:buFont typeface="+mj-lt"/>
              <a:buAutoNum type="arabicParenR" startAt="6"/>
            </a:pPr>
            <a:r>
              <a:rPr lang="en-US" dirty="0"/>
              <a:t>Final Report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341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3F07-4D82-7741-A611-D7A9C869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Proof?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2768D8-5A73-CB4D-9665-1195B819B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2" y="2007394"/>
            <a:ext cx="8928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3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3D38-51E9-8A4E-83A6-E69DB8FA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Zero-Knowledge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7B962-9E00-A14E-A555-35F476F4F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9485" y="2060575"/>
            <a:ext cx="4026238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69396-5AF7-A44D-A228-9DCC479B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09" y="2060575"/>
            <a:ext cx="406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5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3DF9-EF80-9341-BA14-E0607EC4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Zero-Knowledge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ED859B-7F78-5E45-85DE-45D2A4A1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931" y="1596862"/>
            <a:ext cx="6858000" cy="218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8DC3E-91E4-584B-8F17-3B53CC813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91" y="3966460"/>
            <a:ext cx="5584259" cy="261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5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4A18-9EB1-F247-9ADA-400DB0B1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prove Or to cheat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8C1610-DE29-7F4D-89AF-8F6243D20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512" y="1848644"/>
            <a:ext cx="8585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9E10-D32B-B343-8054-A118FC5D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8339E-F1BB-A941-A0AC-7F368AA1E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10659110" cy="4843532"/>
          </a:xfrm>
        </p:spPr>
        <p:txBody>
          <a:bodyPr>
            <a:normAutofit/>
          </a:bodyPr>
          <a:lstStyle/>
          <a:p>
            <a:r>
              <a:rPr lang="en-CA" dirty="0"/>
              <a:t>Proof</a:t>
            </a:r>
          </a:p>
          <a:p>
            <a:pPr lvl="1"/>
            <a:r>
              <a:rPr lang="en-CA" dirty="0"/>
              <a:t>Authentication (login)</a:t>
            </a:r>
          </a:p>
          <a:p>
            <a:pPr lvl="2"/>
            <a:r>
              <a:rPr lang="en-CA" dirty="0"/>
              <a:t>Prove I am a registered user</a:t>
            </a:r>
          </a:p>
          <a:p>
            <a:pPr lvl="1"/>
            <a:r>
              <a:rPr lang="en-CA" dirty="0"/>
              <a:t>Verifiable computing</a:t>
            </a:r>
          </a:p>
          <a:p>
            <a:pPr lvl="2"/>
            <a:r>
              <a:rPr lang="en-CA" dirty="0"/>
              <a:t>Cloud proves it computes a function correctly</a:t>
            </a:r>
          </a:p>
          <a:p>
            <a:pPr lvl="1"/>
            <a:r>
              <a:rPr lang="en-CA" dirty="0"/>
              <a:t>Verifiable data integrity</a:t>
            </a:r>
          </a:p>
          <a:p>
            <a:pPr lvl="2"/>
            <a:r>
              <a:rPr lang="en-CA" dirty="0"/>
              <a:t>A picture is not PS-ed</a:t>
            </a:r>
          </a:p>
          <a:p>
            <a:pPr lvl="1"/>
            <a:r>
              <a:rPr lang="en-CA" dirty="0"/>
              <a:t>Blockchain lightweight client</a:t>
            </a:r>
            <a:endParaRPr lang="en-US" dirty="0"/>
          </a:p>
          <a:p>
            <a:r>
              <a:rPr lang="en-CA" dirty="0"/>
              <a:t>Zero-knowledge proof</a:t>
            </a:r>
          </a:p>
          <a:p>
            <a:pPr lvl="1"/>
            <a:r>
              <a:rPr lang="en-CA" dirty="0"/>
              <a:t>Anonymous authentication (login)</a:t>
            </a:r>
          </a:p>
          <a:p>
            <a:pPr lvl="2"/>
            <a:r>
              <a:rPr lang="en-CA" dirty="0"/>
              <a:t>Prove I am a registered user, but not tell you anything leaking my identity</a:t>
            </a:r>
          </a:p>
          <a:p>
            <a:pPr lvl="1"/>
            <a:r>
              <a:rPr lang="en-CA" dirty="0"/>
              <a:t>Confidential cryptocurrency</a:t>
            </a:r>
          </a:p>
          <a:p>
            <a:pPr lvl="2"/>
            <a:r>
              <a:rPr lang="en-CA" dirty="0"/>
              <a:t>Hide blockchain transactions</a:t>
            </a:r>
          </a:p>
          <a:p>
            <a:pPr lvl="1"/>
            <a:r>
              <a:rPr lang="en-CA" dirty="0"/>
              <a:t>Private smart contract</a:t>
            </a:r>
          </a:p>
        </p:txBody>
      </p:sp>
    </p:spTree>
    <p:extLst>
      <p:ext uri="{BB962C8B-B14F-4D97-AF65-F5344CB8AC3E}">
        <p14:creationId xmlns:p14="http://schemas.microsoft.com/office/powerpoint/2010/main" val="199504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5603-9D9C-5A48-A6CB-853D525C6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notations (1/3)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DC25F4-465B-684E-A2E1-45B803A9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262" y="1931194"/>
            <a:ext cx="90297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8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F352-5D99-E94E-B213-5A46AECA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notations (2/3)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95B209-D880-A144-A521-82A8E8981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562" y="2051844"/>
            <a:ext cx="9055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F352-5D99-E94E-B213-5A46AECA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notations (3/3)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913130-4E84-CF4E-AB1D-79360034E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162" y="2007394"/>
            <a:ext cx="85979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58976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A2C2F"/>
      </a:dk2>
      <a:lt2>
        <a:srgbClr val="F1F3F0"/>
      </a:lt2>
      <a:accent1>
        <a:srgbClr val="AE4DC3"/>
      </a:accent1>
      <a:accent2>
        <a:srgbClr val="6E3FB3"/>
      </a:accent2>
      <a:accent3>
        <a:srgbClr val="4D4EC3"/>
      </a:accent3>
      <a:accent4>
        <a:srgbClr val="3B6DB1"/>
      </a:accent4>
      <a:accent5>
        <a:srgbClr val="4DB1C3"/>
      </a:accent5>
      <a:accent6>
        <a:srgbClr val="3BB193"/>
      </a:accent6>
      <a:hlink>
        <a:srgbClr val="3E93BC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3584</TotalTime>
  <Words>226</Words>
  <Application>Microsoft Macintosh PowerPoint</Application>
  <PresentationFormat>Widescreen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Nova</vt:lpstr>
      <vt:lpstr>ConfettiVTI</vt:lpstr>
      <vt:lpstr>Zero-Knowledge Proof</vt:lpstr>
      <vt:lpstr>What is Proof?</vt:lpstr>
      <vt:lpstr>Zero-Knowledge</vt:lpstr>
      <vt:lpstr>Zero-Knowledge Example</vt:lpstr>
      <vt:lpstr>To prove Or to cheat</vt:lpstr>
      <vt:lpstr>Application Scenarios</vt:lpstr>
      <vt:lpstr>Some other notations (1/3)</vt:lpstr>
      <vt:lpstr>Some other notations (2/3)</vt:lpstr>
      <vt:lpstr>Some other notations (3/3)</vt:lpstr>
      <vt:lpstr>Questions</vt:lpstr>
      <vt:lpstr>Three coloring</vt:lpstr>
      <vt:lpstr>Three coloring</vt:lpstr>
      <vt:lpstr>Project Scope</vt:lpstr>
      <vt:lpstr>Project Scope con’d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Zero-Knowledge Proof</dc:title>
  <dc:creator>Frederic Guo</dc:creator>
  <cp:lastModifiedBy>Frederic Guo</cp:lastModifiedBy>
  <cp:revision>12</cp:revision>
  <dcterms:created xsi:type="dcterms:W3CDTF">2022-04-09T03:38:01Z</dcterms:created>
  <dcterms:modified xsi:type="dcterms:W3CDTF">2022-04-11T15:22:52Z</dcterms:modified>
</cp:coreProperties>
</file>